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3"/>
  </p:notesMasterIdLst>
  <p:handoutMasterIdLst>
    <p:handoutMasterId r:id="rId24"/>
  </p:handoutMasterIdLst>
  <p:sldIdLst>
    <p:sldId id="256" r:id="rId5"/>
    <p:sldId id="320"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 id="262"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FF04"/>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58" autoAdjust="0"/>
    <p:restoredTop sz="96540" autoAdjust="0"/>
  </p:normalViewPr>
  <p:slideViewPr>
    <p:cSldViewPr snapToGrid="0" showGuides="1">
      <p:cViewPr varScale="1">
        <p:scale>
          <a:sx n="111" d="100"/>
          <a:sy n="111" d="100"/>
        </p:scale>
        <p:origin x="82" y="211"/>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3/22/2021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3/22/2021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David Rogers from ORNL's National Center for Computational Sciences.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Ideally, testing is one facet of the software design process.  So after we get our feet wet with simple testing ideas, we'll go to </a:t>
            </a:r>
            <a:r>
              <a:rPr lang="en-US" sz="1200" kern="1200" dirty="0" err="1">
                <a:solidFill>
                  <a:schemeClr val="tx1"/>
                </a:solidFill>
                <a:effectLst/>
                <a:latin typeface="+mn-lt"/>
                <a:ea typeface="+mn-ea"/>
                <a:cs typeface="+mn-cs"/>
              </a:rPr>
              <a:t>Anshu's</a:t>
            </a:r>
            <a:r>
              <a:rPr lang="en-US" sz="1200" kern="1200" dirty="0">
                <a:solidFill>
                  <a:schemeClr val="tx1"/>
                </a:solidFill>
                <a:effectLst/>
                <a:latin typeface="+mn-lt"/>
                <a:ea typeface="+mn-ea"/>
                <a:cs typeface="+mn-cs"/>
              </a:rPr>
              <a:t> talk on software design.  Then we'll present our experiences in designing a testing strategy for more complex projects.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t>
            </a:r>
            <a:r>
              <a:rPr lang="en-US" sz="1200" kern="1200" dirty="0" err="1">
                <a:solidFill>
                  <a:schemeClr val="tx1"/>
                </a:solidFill>
                <a:effectLst/>
                <a:latin typeface="+mn-lt"/>
                <a:ea typeface="+mn-ea"/>
                <a:cs typeface="+mn-cs"/>
              </a:rPr>
              <a:t>algorothms</a:t>
            </a:r>
            <a:r>
              <a:rPr lang="en-US" sz="1200" kern="1200" dirty="0">
                <a:solidFill>
                  <a:schemeClr val="tx1"/>
                </a:solidFill>
                <a:effectLst/>
                <a:latin typeface="+mn-lt"/>
                <a:ea typeface="+mn-ea"/>
                <a:cs typeface="+mn-cs"/>
              </a:rPr>
              <a:t> - as long as they have a good test suite to check their optimization work.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98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 id="2147483960" r:id="rId13"/>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doi.org/10.6084/m9.figshare.1425625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xfrm>
            <a:off x="2794000" y="321733"/>
            <a:ext cx="8959468" cy="681158"/>
          </a:xfrm>
          <a:prstGeom prst="rect">
            <a:avLst/>
          </a:prstGeom>
          <a:noFill/>
          <a:ln>
            <a:noFill/>
          </a:ln>
        </p:spPr>
        <p:txBody>
          <a:bodyPr spcFirstLastPara="1" wrap="square" lIns="91425" tIns="45700" rIns="91425" bIns="45700" anchor="b" anchorCtr="0">
            <a:noAutofit/>
          </a:bodyPr>
          <a:lstStyle/>
          <a:p>
            <a:r>
              <a:rPr lang="en-US" dirty="0"/>
              <a:t>Software Testing – Part 1</a:t>
            </a:r>
            <a:endParaRPr lang="en-US" sz="2800" dirty="0">
              <a:effectLst/>
            </a:endParaRPr>
          </a:p>
        </p:txBody>
      </p:sp>
      <p:sp>
        <p:nvSpPr>
          <p:cNvPr id="51" name="Google Shape;51;g60257ae959_0_0"/>
          <p:cNvSpPr txBox="1">
            <a:spLocks noGrp="1"/>
          </p:cNvSpPr>
          <p:nvPr>
            <p:ph type="subTitle" idx="1"/>
          </p:nvPr>
        </p:nvSpPr>
        <p:spPr>
          <a:xfrm>
            <a:off x="2794000" y="1883724"/>
            <a:ext cx="7157158" cy="2855400"/>
          </a:xfrm>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marL="0" lvl="0" indent="0" algn="l" rtl="0">
              <a:lnSpc>
                <a:spcPct val="90000"/>
              </a:lnSpc>
              <a:spcBef>
                <a:spcPts val="1400"/>
              </a:spcBef>
              <a:spcAft>
                <a:spcPts val="0"/>
              </a:spcAft>
              <a:buSzPts val="2000"/>
              <a:buNone/>
            </a:pPr>
            <a:r>
              <a:rPr lang="en-US" dirty="0">
                <a:solidFill>
                  <a:srgbClr val="000000"/>
                </a:solidFill>
              </a:rPr>
              <a:t>Anshu Dubey, Rinku Gupta</a:t>
            </a:r>
            <a:br>
              <a:rPr lang="en-US" dirty="0">
                <a:solidFill>
                  <a:srgbClr val="000000"/>
                </a:solidFill>
              </a:rPr>
            </a:br>
            <a:r>
              <a:rPr lang="en-US" sz="2000" dirty="0">
                <a:solidFill>
                  <a:srgbClr val="000000"/>
                </a:solidFill>
              </a:rPr>
              <a:t>Sandia National Laboratories</a:t>
            </a:r>
          </a:p>
          <a:p>
            <a:pPr>
              <a:lnSpc>
                <a:spcPct val="100000"/>
              </a:lnSpc>
              <a:buSzPts val="2000"/>
            </a:pPr>
            <a:r>
              <a:rPr lang="en-US" dirty="0"/>
              <a:t>Better Scientific Software Tutorial, ISS, March 2021</a:t>
            </a:r>
          </a:p>
          <a:p>
            <a:pPr marL="0" indent="0">
              <a:lnSpc>
                <a:spcPct val="100000"/>
              </a:lnSpc>
              <a:spcBef>
                <a:spcPts val="0"/>
              </a:spcBef>
              <a:buSzPts val="2000"/>
            </a:pPr>
            <a:endParaRPr lang="en-US" sz="1400" dirty="0"/>
          </a:p>
          <a:p>
            <a:pPr marL="0" indent="0">
              <a:lnSpc>
                <a:spcPct val="100000"/>
              </a:lnSpc>
              <a:spcBef>
                <a:spcPts val="0"/>
              </a:spcBef>
              <a:buSzPts val="2000"/>
            </a:pPr>
            <a:endParaRPr lang="en-US" sz="1400" dirty="0"/>
          </a:p>
          <a:p>
            <a:pPr marL="0" lvl="0" indent="0" algn="l" rtl="0">
              <a:lnSpc>
                <a:spcPct val="90000"/>
              </a:lnSpc>
              <a:spcBef>
                <a:spcPts val="1400"/>
              </a:spcBef>
              <a:spcAft>
                <a:spcPts val="0"/>
              </a:spcAft>
              <a:buSzPts val="2000"/>
              <a:buNone/>
            </a:pPr>
            <a:endParaRPr sz="1400" dirty="0"/>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sz="2000" dirty="0"/>
          </a:p>
        </p:txBody>
      </p:sp>
      <p:pic>
        <p:nvPicPr>
          <p:cNvPr id="52" name="Google Shape;52;g60257ae959_0_0" descr="Screen Shot 2017-01-21 at 6.45.35 PM.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2145" y="3426521"/>
            <a:ext cx="2113897" cy="925739"/>
          </a:xfrm>
          <a:prstGeom prst="rect">
            <a:avLst/>
          </a:prstGeom>
          <a:noFill/>
          <a:ln>
            <a:noFill/>
          </a:ln>
        </p:spPr>
      </p:pic>
      <p:sp>
        <p:nvSpPr>
          <p:cNvPr id="53" name="Google Shape;53;g60257ae959_0_0"/>
          <p:cNvSpPr/>
          <p:nvPr/>
        </p:nvSpPr>
        <p:spPr>
          <a:xfrm>
            <a:off x="355673" y="4300501"/>
            <a:ext cx="21885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chemeClr val="dk1"/>
                </a:solidFill>
                <a:latin typeface="Arial"/>
                <a:ea typeface="Arial"/>
                <a:cs typeface="Arial"/>
                <a:sym typeface="Arial"/>
              </a:rPr>
              <a:t>So your code will see the future.</a:t>
            </a:r>
            <a:endParaRPr sz="1100" b="0" i="0" u="none" strike="noStrike" cap="none">
              <a:solidFill>
                <a:schemeClr val="dk1"/>
              </a:solidFill>
              <a:latin typeface="Arial"/>
              <a:ea typeface="Arial"/>
              <a:cs typeface="Arial"/>
              <a:sym typeface="Arial"/>
            </a:endParaRPr>
          </a:p>
        </p:txBody>
      </p:sp>
      <p:pic>
        <p:nvPicPr>
          <p:cNvPr id="9" name="Picture 2" descr="https://licensebuttons.net/l/by/4.0/88x31.png">
            <a:extLst>
              <a:ext uri="{FF2B5EF4-FFF2-40B4-BE49-F238E27FC236}">
                <a16:creationId xmlns:a16="http://schemas.microsoft.com/office/drawing/2014/main" id="{9EF2A123-D28C-824A-BEBF-A25789AF9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4FEEBB-913E-E14E-92DD-B9E587FE25B1}"/>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advTm="68702"/>
    </mc:Choice>
    <mc:Fallback xmlns="">
      <p:transition advTm="68702"/>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3320749"/>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62969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1173892" y="1737360"/>
            <a:ext cx="10561677" cy="4601656"/>
          </a:xfrm>
        </p:spPr>
        <p:txBody>
          <a:bodyPr/>
          <a:lstStyle/>
          <a:p>
            <a:r>
              <a:rPr lang="en-US" dirty="0"/>
              <a:t>Development context for testing</a:t>
            </a:r>
          </a:p>
          <a:p>
            <a:r>
              <a:rPr lang="en-US" dirty="0"/>
              <a:t>Challenges</a:t>
            </a:r>
          </a:p>
          <a:p>
            <a:r>
              <a:rPr lang="en-US" dirty="0"/>
              <a:t>Toy Example</a:t>
            </a:r>
          </a:p>
          <a:p>
            <a:endParaRPr lang="en-US" sz="1200" dirty="0"/>
          </a:p>
          <a:p>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28016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1</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3429000"/>
            <a:ext cx="3553997"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Part 2</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9645</TotalTime>
  <Words>3326</Words>
  <Application>Microsoft Office PowerPoint</Application>
  <PresentationFormat>Custom</PresentationFormat>
  <Paragraphs>291</Paragraphs>
  <Slides>18</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Black</vt:lpstr>
      <vt:lpstr>Calibri</vt:lpstr>
      <vt:lpstr>Century Gothic</vt:lpstr>
      <vt:lpstr>Menlo</vt:lpstr>
      <vt:lpstr>Presentations (Wide Screen)</vt:lpstr>
      <vt:lpstr>Software Testing – Part 1</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420</cp:revision>
  <cp:lastPrinted>2017-11-02T18:35:01Z</cp:lastPrinted>
  <dcterms:created xsi:type="dcterms:W3CDTF">2018-11-06T17:28:56Z</dcterms:created>
  <dcterms:modified xsi:type="dcterms:W3CDTF">2021-03-22T23:15:45Z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